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</p:sldMasterIdLst>
  <p:notesMasterIdLst>
    <p:notesMasterId r:id="rId28"/>
  </p:notesMasterIdLst>
  <p:sldIdLst>
    <p:sldId id="256" r:id="rId2"/>
    <p:sldId id="284" r:id="rId3"/>
    <p:sldId id="260" r:id="rId4"/>
    <p:sldId id="257" r:id="rId5"/>
    <p:sldId id="276" r:id="rId6"/>
    <p:sldId id="261" r:id="rId7"/>
    <p:sldId id="278" r:id="rId8"/>
    <p:sldId id="262" r:id="rId9"/>
    <p:sldId id="263" r:id="rId10"/>
    <p:sldId id="264" r:id="rId11"/>
    <p:sldId id="265" r:id="rId12"/>
    <p:sldId id="266" r:id="rId13"/>
    <p:sldId id="279" r:id="rId14"/>
    <p:sldId id="267" r:id="rId15"/>
    <p:sldId id="268" r:id="rId16"/>
    <p:sldId id="269" r:id="rId17"/>
    <p:sldId id="270" r:id="rId18"/>
    <p:sldId id="271" r:id="rId19"/>
    <p:sldId id="283" r:id="rId20"/>
    <p:sldId id="272" r:id="rId21"/>
    <p:sldId id="273" r:id="rId22"/>
    <p:sldId id="274" r:id="rId23"/>
    <p:sldId id="275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65" d="100"/>
          <a:sy n="65" d="100"/>
        </p:scale>
        <p:origin x="-3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C5B24B0-7C04-0141-906A-035F87B18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6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F2BDF-2B14-BA45-A7FE-165F25B7E06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78F29-591E-2D4A-84CE-2792261C3B35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42347C-1F44-5B41-8B16-B99BE0EE0297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73CBC1-13A0-3C42-8EDB-C50680290C64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D3453A-3D90-6A49-98E4-148D242A6BD6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DB3501-2E85-E64B-9FE3-13E347632342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EEA4F0-2C70-3847-968F-D82A7A3DB0CB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03BC83-2892-904C-AAA5-1953B8F47D63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0DF148-AAD5-3747-81A4-C6B6B0167ED9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7AB8CD8-F15F-AC4A-8E03-6CA8112C4E40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3E2F-C855-5249-907D-69990D759571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9AB8448-AA66-4642-8AB7-65259C7BE80F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A45922-777B-DA46-8FAD-8756E672F084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DEC6B-DF31-894A-AA41-DB7CEC3EA2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E62A0-DBBF-A143-9A59-AA81723538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371E1-054C-4A43-AA62-157BF501D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EC34-7A40-A845-A14F-97471F57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BF09F-9779-A44C-90CE-57841D89CD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23875-288D-DA46-9753-02E1A406C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DA5C6-FDA7-7D41-B340-BAC2701B23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4E716-A9CF-DB44-ABD0-3074423CC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C481F-C8E5-654F-B54D-6CF26932AA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DDE80-FFEC-AD4B-9314-46A703B43C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143C9-FB66-7F45-AF60-3F013084D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AF5E3-7B51-614A-A0AA-D27509D9D7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39448C-86F1-5F4D-B392-146D3B1858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1.xml"/><Relationship Id="rId20" Type="http://schemas.openxmlformats.org/officeDocument/2006/relationships/slide" Target="slide5.xml"/><Relationship Id="rId10" Type="http://schemas.openxmlformats.org/officeDocument/2006/relationships/slide" Target="slide12.xml"/><Relationship Id="rId11" Type="http://schemas.openxmlformats.org/officeDocument/2006/relationships/slide" Target="slide14.xml"/><Relationship Id="rId12" Type="http://schemas.openxmlformats.org/officeDocument/2006/relationships/slide" Target="slide15.xml"/><Relationship Id="rId13" Type="http://schemas.openxmlformats.org/officeDocument/2006/relationships/slide" Target="slide16.xml"/><Relationship Id="rId14" Type="http://schemas.openxmlformats.org/officeDocument/2006/relationships/slide" Target="slide17.xml"/><Relationship Id="rId15" Type="http://schemas.openxmlformats.org/officeDocument/2006/relationships/slide" Target="slide18.xml"/><Relationship Id="rId16" Type="http://schemas.openxmlformats.org/officeDocument/2006/relationships/slide" Target="slide20.xml"/><Relationship Id="rId17" Type="http://schemas.openxmlformats.org/officeDocument/2006/relationships/slide" Target="slide21.xml"/><Relationship Id="rId18" Type="http://schemas.openxmlformats.org/officeDocument/2006/relationships/slide" Target="slide22.xml"/><Relationship Id="rId19" Type="http://schemas.openxmlformats.org/officeDocument/2006/relationships/slide" Target="slide23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slide" Target="slide3.xml"/><Relationship Id="rId4" Type="http://schemas.openxmlformats.org/officeDocument/2006/relationships/slide" Target="slide2.xml"/><Relationship Id="rId5" Type="http://schemas.openxmlformats.org/officeDocument/2006/relationships/slide" Target="slide6.xml"/><Relationship Id="rId6" Type="http://schemas.openxmlformats.org/officeDocument/2006/relationships/slide" Target="slide8.xml"/><Relationship Id="rId7" Type="http://schemas.openxmlformats.org/officeDocument/2006/relationships/slide" Target="slide9.xml"/><Relationship Id="rId8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Jeopardy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270756064"/>
              </p:ext>
            </p:extLst>
          </p:nvPr>
        </p:nvGraphicFramePr>
        <p:xfrm>
          <a:off x="304799" y="1295401"/>
          <a:ext cx="8534400" cy="5181602"/>
        </p:xfrm>
        <a:graphic>
          <a:graphicData uri="http://schemas.openxmlformats.org/drawingml/2006/table">
            <a:tbl>
              <a:tblPr/>
              <a:tblGrid>
                <a:gridCol w="1706532"/>
                <a:gridCol w="1706531"/>
                <a:gridCol w="1708274"/>
                <a:gridCol w="1706532"/>
                <a:gridCol w="1706531"/>
              </a:tblGrid>
              <a:tr h="10362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結構</a:t>
                      </a:r>
                      <a:endParaRPr kumimoji="0" lang="en-US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4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5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6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8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9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0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1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2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3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4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5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7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8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9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0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838200"/>
            <a:ext cx="8915400" cy="1981200"/>
          </a:xfrm>
        </p:spPr>
        <p:txBody>
          <a:bodyPr/>
          <a:lstStyle/>
          <a:p>
            <a:pPr>
              <a:defRPr/>
            </a:pPr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植物的哪一部</a:t>
            </a:r>
            <a:r>
              <a:rPr lang="x-none" sz="4800" dirty="0">
                <a:latin typeface="DFPBiaoKaiW5-PoIn1"/>
                <a:ea typeface="DFPBiaoKaiW5-PoIn1"/>
                <a:cs typeface="DFPBiaoKaiW5-PoIn1"/>
              </a:rPr>
              <a:t>分</a:t>
            </a:r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是用來支持葉</a:t>
            </a:r>
            <a:r>
              <a:rPr lang="x-none" sz="4800" dirty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8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2438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048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9600" y="2590800"/>
            <a:ext cx="4572000" cy="30059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 smtClean="0"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32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x-none" sz="3200" dirty="0" smtClean="0">
                <a:latin typeface="DFPBiaoKaiW5-ZhuIn"/>
                <a:ea typeface="DFPBiaoKaiW5-ZhuIn"/>
                <a:cs typeface="DFPBiaoKaiW5-ZhuIn"/>
              </a:rPr>
              <a:t>葉</a:t>
            </a:r>
            <a:r>
              <a:rPr lang="x-none" sz="3200" dirty="0" smtClean="0"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3200" dirty="0"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791200"/>
            <a:ext cx="243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36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048000"/>
            <a:ext cx="2451100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2362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457200" y="762000"/>
            <a:ext cx="10210800" cy="18288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x-none" sz="4400" dirty="0">
                <a:latin typeface="DFPBiaoKaiW5-ZhuIn"/>
                <a:ea typeface="DFPBiaoKaiW5-ZhuIn"/>
                <a:cs typeface="DFPBiaoKaiW5-ZhuIn"/>
              </a:rPr>
              <a:t>植物的哪一部</a:t>
            </a:r>
            <a:r>
              <a:rPr lang="x-none" sz="4400" dirty="0">
                <a:latin typeface="DFPBiaoKaiW5-PoIn1"/>
                <a:ea typeface="DFPBiaoKaiW5-PoIn1"/>
                <a:cs typeface="DFPBiaoKaiW5-PoIn1"/>
              </a:rPr>
              <a:t>分</a:t>
            </a:r>
            <a:r>
              <a:rPr lang="x-none" sz="4400" dirty="0">
                <a:latin typeface="DFPBiaoKaiW5-ZhuIn"/>
                <a:ea typeface="DFPBiaoKaiW5-ZhuIn"/>
                <a:cs typeface="DFPBiaoKaiW5-ZhuIn"/>
              </a:rPr>
              <a:t>是扁扁、綠綠和從莖</a:t>
            </a:r>
            <a:r>
              <a:rPr lang="x-none" sz="4400" dirty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x-none" sz="4400" dirty="0">
                <a:latin typeface="DFPBiaoKaiW5-ZhuIn"/>
                <a:ea typeface="DFPBiaoKaiW5-ZhuIn"/>
                <a:cs typeface="DFPBiaoKaiW5-ZhuIn"/>
              </a:rPr>
              <a:t>出來？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253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9600" y="2362200"/>
            <a:ext cx="30480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 smtClean="0"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32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x-none" sz="3200" dirty="0" smtClean="0">
                <a:latin typeface="DFPBiaoKaiW5-ZhuIn"/>
                <a:ea typeface="DFPBiaoKaiW5-ZhuIn"/>
                <a:cs typeface="DFPBiaoKaiW5-ZhuIn"/>
              </a:rPr>
              <a:t>葉</a:t>
            </a:r>
            <a:r>
              <a:rPr lang="x-none" sz="3200" dirty="0" smtClean="0"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3200" dirty="0"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534561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葉</a:t>
            </a:r>
            <a:r>
              <a:rPr lang="x-none" sz="3600" dirty="0" smtClean="0">
                <a:solidFill>
                  <a:srgbClr val="F14124"/>
                </a:solidFill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3600" dirty="0">
              <a:solidFill>
                <a:srgbClr val="F14124"/>
              </a:solidFill>
              <a:latin typeface="DFPBiaoKaiW5-PoIn1"/>
              <a:ea typeface="DFPBiaoKaiW5-PoIn1"/>
              <a:cs typeface="DFPBiaoKaiW5-PoIn1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3352800"/>
            <a:ext cx="35560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762000"/>
            <a:ext cx="7924800" cy="1676400"/>
          </a:xfrm>
        </p:spPr>
        <p:txBody>
          <a:bodyPr>
            <a:normAutofit fontScale="92500" lnSpcReduction="10000"/>
          </a:bodyPr>
          <a:lstStyle/>
          <a:p>
            <a:pPr lvl="0" algn="l"/>
            <a:endParaRPr lang="en-US" altLang="zh-TW" dirty="0" smtClean="0"/>
          </a:p>
          <a:p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種子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的哪一部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分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有很小的葉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和根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86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2514600"/>
            <a:ext cx="28194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子葉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種皮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胚芽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7912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胚芽</a:t>
            </a:r>
            <a:endParaRPr lang="en-US" sz="36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2895600"/>
            <a:ext cx="3475973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066800"/>
            <a:ext cx="7924800" cy="1066800"/>
          </a:xfrm>
        </p:spPr>
        <p:txBody>
          <a:bodyPr>
            <a:normAutofit fontScale="62500" lnSpcReduction="20000"/>
          </a:bodyPr>
          <a:lstStyle/>
          <a:p>
            <a:pPr lvl="0" algn="l"/>
            <a:endParaRPr lang="en-US" altLang="zh-TW" dirty="0" smtClean="0"/>
          </a:p>
          <a:p>
            <a:pPr lvl="0" algn="l"/>
            <a:r>
              <a:rPr lang="zh-TW" altLang="en-US" sz="7000" dirty="0" smtClean="0">
                <a:latin typeface="DFPBiaoKaiW5-ZhuIn"/>
                <a:ea typeface="DFPBiaoKaiW5-ZhuIn"/>
                <a:cs typeface="DFPBiaoKaiW5-ZhuIn"/>
              </a:rPr>
              <a:t>植物小的時候是什麼？</a:t>
            </a:r>
            <a:endParaRPr lang="en-US" sz="7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2057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38200" y="2438400"/>
            <a:ext cx="28194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幼苗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7150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36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幼苗</a:t>
            </a:r>
            <a:endParaRPr lang="en-US" sz="36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2819399"/>
            <a:ext cx="4267200" cy="283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55615" y="762000"/>
            <a:ext cx="8458200" cy="2362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植物可以自己製造食物以後，哪一部</a:t>
            </a:r>
            <a:r>
              <a:rPr lang="x-none" sz="4000" dirty="0">
                <a:latin typeface="DFPBiaoKaiW5-PoIn1"/>
                <a:ea typeface="DFPBiaoKaiW5-PoIn1"/>
                <a:cs typeface="DFPBiaoKaiW5-PoIn1"/>
              </a:rPr>
              <a:t>分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會脫落？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5400" b="1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52400"/>
            <a:ext cx="4495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Lesson 4 </a:t>
            </a:r>
          </a:p>
        </p:txBody>
      </p:sp>
      <p:pic>
        <p:nvPicPr>
          <p:cNvPr id="2662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5800" y="2895600"/>
            <a:ext cx="27432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花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種皮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子葉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胚芽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6196280"/>
            <a:ext cx="2057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子葉</a:t>
            </a:r>
            <a:endParaRPr lang="en-US" sz="32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2590800"/>
            <a:ext cx="4267200" cy="3060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14400"/>
            <a:ext cx="8077200" cy="1600200"/>
          </a:xfrm>
        </p:spPr>
        <p:txBody>
          <a:bodyPr/>
          <a:lstStyle/>
          <a:p>
            <a:pPr>
              <a:defRPr/>
            </a:pP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植物的哪一部</a:t>
            </a:r>
            <a:r>
              <a:rPr lang="x-none" sz="4000" dirty="0" smtClean="0">
                <a:latin typeface="DFPBiaoKaiW5-PoIn1"/>
                <a:ea typeface="DFPBiaoKaiW5-PoIn1"/>
                <a:cs typeface="DFPBiaoKaiW5-PoIn1"/>
              </a:rPr>
              <a:t>分</a:t>
            </a:r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是在休</a:t>
            </a:r>
            <a:r>
              <a:rPr lang="zh-TW" altLang="en-US" sz="4000" smtClean="0">
                <a:latin typeface="DFPBiaoKaiW5-ZhuIn"/>
                <a:ea typeface="DFPBiaoKaiW5-ZhuIn"/>
                <a:cs typeface="DFPBiaoKaiW5-ZhuIn"/>
              </a:rPr>
              <a:t>眠</a:t>
            </a:r>
            <a:r>
              <a:rPr lang="x-none" sz="4000" smtClean="0">
                <a:latin typeface="DFPBiaoKaiW5-ZhuIn"/>
                <a:ea typeface="DFPBiaoKaiW5-ZhuIn"/>
                <a:cs typeface="DFPBiaoKaiW5-ZhuIn"/>
              </a:rPr>
              <a:t>的狀態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342" y="152400"/>
            <a:ext cx="2057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200" y="2667000"/>
            <a:ext cx="30480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 smtClean="0"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32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x-none" sz="3200" dirty="0" smtClean="0">
                <a:latin typeface="DFPBiaoKaiW5-ZhuIn"/>
                <a:ea typeface="DFPBiaoKaiW5-ZhuIn"/>
                <a:cs typeface="DFPBiaoKaiW5-ZhuIn"/>
              </a:rPr>
              <a:t>葉</a:t>
            </a:r>
            <a:r>
              <a:rPr lang="x-none" sz="3200" dirty="0" smtClean="0"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3200" dirty="0"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791200"/>
            <a:ext cx="1981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種子</a:t>
            </a:r>
            <a:endParaRPr lang="en-US" sz="32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2590800"/>
            <a:ext cx="4242335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914400"/>
            <a:ext cx="9829800" cy="2209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sz="4300" b="1" dirty="0">
                <a:latin typeface="DFPBiaoKaiW5-ZhuIn"/>
                <a:ea typeface="DFPBiaoKaiW5-ZhuIn"/>
                <a:cs typeface="DFPBiaoKaiW5-ZhuIn"/>
              </a:rPr>
              <a:t>植物</a:t>
            </a:r>
            <a:r>
              <a:rPr lang="x-none" sz="4300" b="1" dirty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x-none" sz="4300" b="1" dirty="0">
                <a:latin typeface="DFPBiaoKaiW5-ZhuIn"/>
                <a:ea typeface="DFPBiaoKaiW5-ZhuIn"/>
                <a:cs typeface="DFPBiaoKaiW5-ZhuIn"/>
              </a:rPr>
              <a:t>出葉</a:t>
            </a:r>
            <a:r>
              <a:rPr lang="x-none" sz="4300" b="1" dirty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x-none" sz="4300" b="1" dirty="0">
                <a:latin typeface="DFPBiaoKaiW5-ZhuIn"/>
                <a:ea typeface="DFPBiaoKaiW5-ZhuIn"/>
                <a:cs typeface="DFPBiaoKaiW5-ZhuIn"/>
              </a:rPr>
              <a:t>以前，它是從哪裡得到養份和水？</a:t>
            </a:r>
            <a:endParaRPr lang="en-US" sz="43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sz="4000" b="1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2590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072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2514600"/>
            <a:ext cx="28194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葉</a:t>
            </a:r>
            <a:r>
              <a:rPr lang="x-none" sz="3200" b="1" dirty="0"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3200" dirty="0">
              <a:latin typeface="DFPBiaoKaiW5-PoIn1"/>
              <a:ea typeface="DFPBiaoKaiW5-PoIn1"/>
              <a:cs typeface="DFPBiaoKaiW5-PoIn1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種皮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子葉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胚芽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791200"/>
            <a:ext cx="22098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b="1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子葉</a:t>
            </a:r>
            <a:endParaRPr lang="en-US" sz="32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3124200"/>
            <a:ext cx="5362331" cy="1878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538" y="304800"/>
            <a:ext cx="9124462" cy="1752600"/>
          </a:xfrm>
        </p:spPr>
        <p:txBody>
          <a:bodyPr>
            <a:normAutofit fontScale="62500" lnSpcReduction="20000"/>
          </a:bodyPr>
          <a:lstStyle/>
          <a:p>
            <a:pPr lvl="0" algn="l">
              <a:lnSpc>
                <a:spcPct val="150000"/>
              </a:lnSpc>
            </a:pP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>
              <a:lnSpc>
                <a:spcPct val="150000"/>
              </a:lnSpc>
            </a:pPr>
            <a:r>
              <a:rPr lang="zh-TW" altLang="en-US" sz="7000" b="1" dirty="0" smtClean="0">
                <a:latin typeface="DFPBiaoKaiW5-ZhuIn"/>
                <a:ea typeface="DFPBiaoKaiW5-ZhuIn"/>
                <a:cs typeface="DFPBiaoKaiW5-ZhuIn"/>
              </a:rPr>
              <a:t>什麼是傳播種子的媒介？</a:t>
            </a:r>
            <a:endParaRPr lang="en-US" sz="7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2133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Britannic Bold" charset="0"/>
              </a:rPr>
              <a:t>300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" y="2286000"/>
            <a:ext cx="4038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風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水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動物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e.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e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3" name="Picture 12" descr="gd-0127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209799"/>
            <a:ext cx="3962400" cy="3985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914400"/>
            <a:ext cx="8610600" cy="1447800"/>
          </a:xfrm>
        </p:spPr>
        <p:txBody>
          <a:bodyPr/>
          <a:lstStyle/>
          <a:p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當種子開始發芽，會先</a:t>
            </a:r>
            <a:r>
              <a:rPr lang="x-none" sz="4000" b="1" dirty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x-none" sz="4000" b="1" dirty="0">
                <a:latin typeface="DFPBiaoKaiW5-ZhuIn"/>
                <a:ea typeface="DFPBiaoKaiW5-ZhuIn"/>
                <a:cs typeface="DFPBiaoKaiW5-ZhuIn"/>
              </a:rPr>
              <a:t>出什麼？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2514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481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2362200"/>
            <a:ext cx="22860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花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葉子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5715000"/>
            <a:ext cx="495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32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2514600"/>
            <a:ext cx="33401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6096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什麼種子發芽會先</a:t>
            </a:r>
            <a:r>
              <a:rPr lang="zh-TW" altLang="en-US" sz="4000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出根？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209800"/>
            <a:ext cx="58657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吸收土裡的養份和水</a:t>
            </a:r>
            <a:r>
              <a:rPr 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  </a:t>
            </a:r>
          </a:p>
        </p:txBody>
      </p:sp>
      <p:pic>
        <p:nvPicPr>
          <p:cNvPr id="6" name="Picture 5" descr="th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581400"/>
            <a:ext cx="27527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67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t="13576" b="13576"/>
          <a:stretch>
            <a:fillRect/>
          </a:stretch>
        </p:blipFill>
        <p:spPr>
          <a:xfrm>
            <a:off x="-990600" y="228600"/>
            <a:ext cx="11183685" cy="6629400"/>
          </a:xfrm>
        </p:spPr>
      </p:pic>
      <p:sp>
        <p:nvSpPr>
          <p:cNvPr id="5" name="TextBox 4"/>
          <p:cNvSpPr txBox="1"/>
          <p:nvPr/>
        </p:nvSpPr>
        <p:spPr>
          <a:xfrm>
            <a:off x="2743200" y="4114800"/>
            <a:ext cx="11430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bg1"/>
                </a:solidFill>
                <a:latin typeface="DFPBiaoKaiW5-ZhuIn"/>
                <a:ea typeface="DFPBiaoKaiW5-ZhuIn"/>
                <a:cs typeface="DFPBiaoKaiW5-ZhuIn"/>
              </a:rPr>
              <a:t>莖</a:t>
            </a:r>
            <a:endParaRPr lang="en-US" sz="2800" dirty="0">
              <a:solidFill>
                <a:schemeClr val="bg1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2895600"/>
            <a:ext cx="12954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bg1"/>
                </a:solidFill>
                <a:latin typeface="DFPBiaoKaiW5-ZhuIn"/>
                <a:ea typeface="DFPBiaoKaiW5-ZhuIn"/>
                <a:cs typeface="DFPBiaoKaiW5-ZhuIn"/>
              </a:rPr>
              <a:t>果實</a:t>
            </a:r>
            <a:endParaRPr lang="en-US" sz="2800" dirty="0">
              <a:solidFill>
                <a:schemeClr val="bg1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1600200"/>
            <a:ext cx="12954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bg1"/>
                </a:solidFill>
                <a:latin typeface="DFPBiaoKaiW5-ZhuIn"/>
                <a:ea typeface="DFPBiaoKaiW5-ZhuIn"/>
                <a:cs typeface="DFPBiaoKaiW5-ZhuIn"/>
              </a:rPr>
              <a:t>葉</a:t>
            </a:r>
            <a:r>
              <a:rPr lang="zh-TW" altLang="en-US" sz="2800" dirty="0" smtClean="0">
                <a:solidFill>
                  <a:schemeClr val="bg1"/>
                </a:solidFill>
                <a:latin typeface="DFPBiaoKaiW5-PoIn1"/>
                <a:ea typeface="DFPBiaoKaiW5-PoIn1"/>
                <a:cs typeface="DFPBiaoKaiW5-PoIn1"/>
              </a:rPr>
              <a:t>子</a:t>
            </a:r>
            <a:endParaRPr lang="en-US" sz="2800" dirty="0">
              <a:solidFill>
                <a:schemeClr val="bg1"/>
              </a:solidFill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4343400"/>
            <a:ext cx="121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bg1"/>
                </a:solidFill>
                <a:latin typeface="DFPBiaoKaiW5-ZhuIn"/>
                <a:ea typeface="DFPBiaoKaiW5-ZhuIn"/>
                <a:cs typeface="DFPBiaoKaiW5-ZhuIn"/>
              </a:rPr>
              <a:t>根</a:t>
            </a:r>
            <a:endParaRPr lang="en-US" sz="2800" dirty="0">
              <a:solidFill>
                <a:schemeClr val="bg1"/>
              </a:solidFill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0" y="5638800"/>
            <a:ext cx="16764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bg1"/>
                </a:solidFill>
                <a:latin typeface="DFPBiaoKaiW5-ZhuIn"/>
                <a:ea typeface="DFPBiaoKaiW5-ZhuIn"/>
                <a:cs typeface="DFPBiaoKaiW5-ZhuIn"/>
              </a:rPr>
              <a:t>根鬚</a:t>
            </a:r>
            <a:endParaRPr lang="en-US" sz="2800" dirty="0">
              <a:solidFill>
                <a:schemeClr val="bg1"/>
              </a:solidFill>
              <a:latin typeface="DFPBiaoKaiW5-PoIn1"/>
              <a:ea typeface="DFPBiaoKaiW5-PoIn1"/>
              <a:cs typeface="DFPBiaoKaiW5-PoIn1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990600"/>
            <a:ext cx="12954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bg1"/>
                </a:solidFill>
                <a:latin typeface="DFPBiaoKaiW5-ZhuIn"/>
                <a:ea typeface="DFPBiaoKaiW5-ZhuIn"/>
                <a:cs typeface="DFPBiaoKaiW5-ZhuIn"/>
              </a:rPr>
              <a:t>花</a:t>
            </a:r>
            <a:endParaRPr lang="en-US" sz="2800" dirty="0">
              <a:solidFill>
                <a:schemeClr val="bg1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144000" cy="1143000"/>
          </a:xfrm>
        </p:spPr>
        <p:txBody>
          <a:bodyPr/>
          <a:lstStyle/>
          <a:p>
            <a:pPr algn="l">
              <a:defRPr/>
            </a:pPr>
            <a:r>
              <a:rPr lang="en-US" altLang="zh-TW" sz="3200" dirty="0" smtClean="0">
                <a:latin typeface="DFPBiaoKaiW5-ZhuIn"/>
                <a:ea typeface="DFPBiaoKaiW5-ZhuIn"/>
                <a:cs typeface="DFPBiaoKaiW5-ZhuIn"/>
              </a:rPr>
              <a:t>A-F </a:t>
            </a: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各是植物結構的哪一個部分？</a:t>
            </a:r>
            <a:endParaRPr lang="en-US" sz="3200" dirty="0" smtClean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825400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762000"/>
            <a:ext cx="8458200" cy="2133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以下哪一項不是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種子發芽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必須的條件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44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7688" y="0"/>
            <a:ext cx="216095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2286000"/>
            <a:ext cx="61722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適當的溫度</a:t>
            </a:r>
            <a:endParaRPr lang="en-US" sz="28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適當的陽光</a:t>
            </a:r>
            <a:endParaRPr lang="en-US" sz="28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種子的種類</a:t>
            </a:r>
            <a:endParaRPr lang="en-US" sz="28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d.</a:t>
            </a:r>
            <a:r>
              <a:rPr lang="x-none" sz="2800" dirty="0" smtClean="0">
                <a:latin typeface="DFPBiaoKaiW5-ZhuIn"/>
                <a:ea typeface="DFPBiaoKaiW5-ZhuIn"/>
                <a:cs typeface="DFPBiaoKaiW5-ZhuIn"/>
              </a:rPr>
              <a:t>水</a:t>
            </a: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e. 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養份</a:t>
            </a:r>
            <a:endParaRPr lang="en-US" sz="28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5886397"/>
            <a:ext cx="609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2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種子的</a:t>
            </a:r>
            <a:r>
              <a:rPr lang="zh-TW" altLang="en-US" sz="32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種類</a:t>
            </a:r>
            <a:endParaRPr lang="en-US" sz="32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1000"/>
            <a:ext cx="9144000" cy="1905000"/>
          </a:xfrm>
        </p:spPr>
        <p:txBody>
          <a:bodyPr>
            <a:normAutofit/>
          </a:bodyPr>
          <a:lstStyle/>
          <a:p>
            <a:r>
              <a:rPr lang="x-none" sz="4000" dirty="0" smtClean="0">
                <a:latin typeface="DFPBiaoKaiW5-ZhuIn"/>
                <a:ea typeface="DFPBiaoKaiW5-ZhuIn"/>
                <a:cs typeface="DFPBiaoKaiW5-ZhuIn"/>
              </a:rPr>
              <a:t>哪一項是果實如何保護種子和它的供用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4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2286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Britannic Bold" charset="0"/>
              </a:rPr>
              <a:t>400</a:t>
            </a:r>
          </a:p>
        </p:txBody>
      </p:sp>
      <p:pic>
        <p:nvPicPr>
          <p:cNvPr id="3891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2057400"/>
            <a:ext cx="8305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果實可以保護種子被害蟲吃掉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果實可以保護種子受到天氣的影響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果實可以吸引昆蟲來幫助它（傳播）種子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以上皆是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 (all of the above)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5943600"/>
            <a:ext cx="6629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x-none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r>
              <a:rPr lang="en-US" sz="32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200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(all of the above)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"/>
            <a:ext cx="1981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743200"/>
            <a:ext cx="8610600" cy="457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83820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dirty="0" smtClean="0">
                <a:latin typeface="DFPBiaoKaiW5-ZhuIn"/>
                <a:ea typeface="DFPBiaoKaiW5-ZhuIn"/>
                <a:cs typeface="DFPBiaoKaiW5-ZhuIn"/>
              </a:rPr>
              <a:t>植物成</a:t>
            </a:r>
            <a:r>
              <a:rPr lang="zh-TW" altLang="en-US" sz="32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3200" b="1" dirty="0" smtClean="0">
                <a:latin typeface="DFPBiaoKaiW5-ZhuIn"/>
                <a:ea typeface="DFPBiaoKaiW5-ZhuIn"/>
                <a:cs typeface="DFPBiaoKaiW5-ZhuIn"/>
              </a:rPr>
              <a:t>的階段</a:t>
            </a:r>
            <a:r>
              <a:rPr lang="en-US" sz="3200" b="1" dirty="0" smtClean="0">
                <a:latin typeface="DFPBiaoKaiW5-ZhuIn"/>
                <a:ea typeface="DFPBiaoKaiW5-ZhuIn"/>
                <a:cs typeface="DFPBiaoKaiW5-ZhuIn"/>
              </a:rPr>
              <a:t>1,2,3,4,5</a:t>
            </a:r>
            <a:r>
              <a:rPr lang="en-US" sz="3200" b="1" dirty="0">
                <a:latin typeface="DFPBiaoKaiW5-ZhuIn"/>
                <a:ea typeface="DFPBiaoKaiW5-ZhuIn"/>
                <a:cs typeface="DFPBiaoKaiW5-ZhuIn"/>
              </a:rPr>
              <a:t>,</a:t>
            </a:r>
            <a:r>
              <a:rPr lang="x-none" sz="3200" b="1" dirty="0"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sz="3200" b="1" dirty="0">
                <a:latin typeface="DFPBiaoKaiW5-ZhuIn"/>
                <a:ea typeface="DFPBiaoKaiW5-ZhuIn"/>
                <a:cs typeface="DFPBiaoKaiW5-ZhuIn"/>
              </a:rPr>
              <a:t>6 </a:t>
            </a:r>
            <a:r>
              <a:rPr lang="x-none" sz="3200" b="1" dirty="0" smtClean="0">
                <a:latin typeface="DFPBiaoKaiW5-ZhuIn"/>
                <a:ea typeface="DFPBiaoKaiW5-ZhuIn"/>
                <a:cs typeface="DFPBiaoKaiW5-ZhuIn"/>
              </a:rPr>
              <a:t>的順序</a:t>
            </a:r>
            <a:r>
              <a:rPr lang="zh-TW" altLang="en-US" sz="3200" b="1" dirty="0" smtClean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x-none" sz="32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19812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71800" y="19812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95800" y="19812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29400" y="19812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01000" y="19812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86400" y="19812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52600" y="59436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48000" y="60198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86400" y="59436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29400" y="59436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924800" y="5943600"/>
            <a:ext cx="457200" cy="646331"/>
          </a:xfrm>
          <a:prstGeom prst="rect">
            <a:avLst/>
          </a:prstGeom>
          <a:solidFill>
            <a:srgbClr val="F14124"/>
          </a:solidFill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524000"/>
            <a:ext cx="9753600" cy="1981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依據科學家的定義</a:t>
            </a:r>
            <a:r>
              <a:rPr lang="en-US" sz="4000" dirty="0">
                <a:latin typeface="DFPBiaoKaiW5-ZhuIn"/>
                <a:ea typeface="DFPBiaoKaiW5-ZhuIn"/>
                <a:cs typeface="DFPBiaoKaiW5-ZhuIn"/>
              </a:rPr>
              <a:t>(definition)</a:t>
            </a:r>
            <a:r>
              <a:rPr lang="x-none" sz="4000" dirty="0">
                <a:latin typeface="DFPBiaoKaiW5-ZhuIn"/>
                <a:ea typeface="DFPBiaoKaiW5-ZhuIn"/>
                <a:cs typeface="DFPBiaoKaiW5-ZhuIn"/>
              </a:rPr>
              <a:t>，什麼是「果實」？</a:t>
            </a:r>
            <a:endParaRPr lang="en-US" sz="40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04800" y="381000"/>
            <a:ext cx="2438400" cy="82647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301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52400" y="3657600"/>
            <a:ext cx="5142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 </a:t>
            </a:r>
            <a:r>
              <a:rPr lang="x-none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果實裡有種子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3429000"/>
            <a:ext cx="2540000" cy="181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45235059"/>
              </p:ext>
            </p:extLst>
          </p:nvPr>
        </p:nvGraphicFramePr>
        <p:xfrm>
          <a:off x="685800" y="609600"/>
          <a:ext cx="73914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/>
                <a:gridCol w="1478280"/>
                <a:gridCol w="1478280"/>
                <a:gridCol w="1478280"/>
                <a:gridCol w="147828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1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子 葉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2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果實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3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種 子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4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胚 芽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5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種 皮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147252"/>
              </p:ext>
            </p:extLst>
          </p:nvPr>
        </p:nvGraphicFramePr>
        <p:xfrm>
          <a:off x="838200" y="4724400"/>
          <a:ext cx="73152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828800"/>
              </a:tblGrid>
              <a:tr h="1524000"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fruit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cotyledon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embryo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seed coat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seed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1524000" y="2514600"/>
            <a:ext cx="1371600" cy="22098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371600" y="2514600"/>
            <a:ext cx="1676400" cy="213360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419600" y="2590800"/>
            <a:ext cx="2895600" cy="20574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91000" y="2590800"/>
            <a:ext cx="1676400" cy="20574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562600" y="2514600"/>
            <a:ext cx="1828800" cy="21336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531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1957610"/>
              </p:ext>
            </p:extLst>
          </p:nvPr>
        </p:nvGraphicFramePr>
        <p:xfrm>
          <a:off x="685800" y="609600"/>
          <a:ext cx="7391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/>
                <a:gridCol w="1478280"/>
                <a:gridCol w="1478280"/>
                <a:gridCol w="1478280"/>
                <a:gridCol w="147828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6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脫 落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7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腫 脹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8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特 性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9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休眠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10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有機體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21909"/>
              </p:ext>
            </p:extLst>
          </p:nvPr>
        </p:nvGraphicFramePr>
        <p:xfrm>
          <a:off x="838200" y="4724400"/>
          <a:ext cx="73152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828800"/>
              </a:tblGrid>
              <a:tr h="1524000"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property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dormant</a:t>
                      </a:r>
                      <a:r>
                        <a:rPr lang="en-US" dirty="0" smtClean="0">
                          <a:effectLst/>
                        </a:rPr>
                        <a:t>  </a:t>
                      </a:r>
                      <a:endParaRPr lang="en-US" dirty="0"/>
                    </a:p>
                  </a:txBody>
                  <a:tcPr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seed coat off</a:t>
                      </a:r>
                      <a:r>
                        <a:rPr lang="en-US" dirty="0" smtClean="0">
                          <a:effectLst/>
                        </a:rPr>
                        <a:t>  </a:t>
                      </a:r>
                      <a:endParaRPr lang="en-US" dirty="0"/>
                    </a:p>
                  </a:txBody>
                  <a:tcPr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swollen</a:t>
                      </a:r>
                      <a:r>
                        <a:rPr lang="en-US" dirty="0" smtClean="0">
                          <a:effectLst/>
                        </a:rPr>
                        <a:t>  </a:t>
                      </a:r>
                      <a:endParaRPr lang="en-US" dirty="0"/>
                    </a:p>
                  </a:txBody>
                  <a:tcPr>
                    <a:solidFill>
                      <a:srgbClr val="568D1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organism</a:t>
                      </a:r>
                      <a:r>
                        <a:rPr lang="en-US" dirty="0" smtClean="0">
                          <a:effectLst/>
                        </a:rPr>
                        <a:t>  </a:t>
                      </a:r>
                      <a:endParaRPr lang="en-US" dirty="0"/>
                    </a:p>
                  </a:txBody>
                  <a:tcPr>
                    <a:solidFill>
                      <a:srgbClr val="568D1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1752600" y="2971800"/>
            <a:ext cx="2438400" cy="17526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24200" y="2895600"/>
            <a:ext cx="2438400" cy="182880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295400" y="2971800"/>
            <a:ext cx="3048000" cy="17526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048000" y="2895600"/>
            <a:ext cx="2743200" cy="18288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239000" y="2971800"/>
            <a:ext cx="0" cy="16002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67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18801274"/>
              </p:ext>
            </p:extLst>
          </p:nvPr>
        </p:nvGraphicFramePr>
        <p:xfrm>
          <a:off x="685800" y="228600"/>
          <a:ext cx="7391400" cy="2834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/>
                <a:gridCol w="1478280"/>
                <a:gridCol w="1478280"/>
                <a:gridCol w="1478280"/>
                <a:gridCol w="147828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16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二氧化碳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17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幼 苗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18</a:t>
                      </a:r>
                    </a:p>
                    <a:p>
                      <a:pPr algn="ctr"/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發 芽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19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成 </a:t>
                      </a:r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PoIn1"/>
                          <a:ea typeface="DFPBiaoKaiW5-PoIn1"/>
                          <a:cs typeface="DFPBiaoKaiW5-PoIn1"/>
                        </a:rPr>
                        <a:t>長</a:t>
                      </a:r>
                      <a:r>
                        <a:rPr lang="en-US" sz="3600" dirty="0" smtClean="0">
                          <a:effectLst/>
                          <a:latin typeface="DFPBiaoKaiW5-PoIn1"/>
                          <a:ea typeface="DFPBiaoKaiW5-PoIn1"/>
                          <a:cs typeface="DFPBiaoKaiW5-PoIn1"/>
                        </a:rPr>
                        <a:t> 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20</a:t>
                      </a:r>
                    </a:p>
                    <a:p>
                      <a:pPr algn="ctr"/>
                      <a:r>
                        <a:rPr lang="x-none" sz="3600" b="1" kern="1200" dirty="0" smtClean="0">
                          <a:solidFill>
                            <a:schemeClr val="lt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氧氣</a:t>
                      </a:r>
                      <a:r>
                        <a:rPr lang="en-US" sz="3600" dirty="0" smtClean="0"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   </a:t>
                      </a:r>
                      <a:endParaRPr lang="en-US" sz="3600" dirty="0"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246933"/>
              </p:ext>
            </p:extLst>
          </p:nvPr>
        </p:nvGraphicFramePr>
        <p:xfrm>
          <a:off x="838200" y="5181600"/>
          <a:ext cx="7315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524000"/>
                <a:gridCol w="1219200"/>
                <a:gridCol w="1828800"/>
              </a:tblGrid>
              <a:tr h="1371600"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Oxygen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C326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growth</a:t>
                      </a:r>
                      <a:r>
                        <a:rPr lang="en-US" dirty="0" smtClean="0">
                          <a:effectLst/>
                        </a:rPr>
                        <a:t>  </a:t>
                      </a:r>
                      <a:endParaRPr lang="en-US" dirty="0"/>
                    </a:p>
                  </a:txBody>
                  <a:tcPr>
                    <a:solidFill>
                      <a:srgbClr val="C326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germination</a:t>
                      </a:r>
                      <a:r>
                        <a:rPr lang="en-US" dirty="0" smtClean="0">
                          <a:effectLst/>
                        </a:rPr>
                        <a:t>   </a:t>
                      </a:r>
                      <a:endParaRPr lang="en-US" dirty="0"/>
                    </a:p>
                  </a:txBody>
                  <a:tcPr>
                    <a:solidFill>
                      <a:srgbClr val="C326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seedlings</a:t>
                      </a:r>
                      <a:r>
                        <a:rPr lang="en-US" dirty="0" smtClean="0">
                          <a:effectLst/>
                        </a:rPr>
                        <a:t>   </a:t>
                      </a:r>
                      <a:endParaRPr lang="en-US" dirty="0"/>
                    </a:p>
                  </a:txBody>
                  <a:tcPr>
                    <a:solidFill>
                      <a:srgbClr val="C326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dirty="0" smtClean="0">
                          <a:effectLst/>
                        </a:rPr>
                        <a:t> 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carbon dioxide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solidFill>
                      <a:srgbClr val="C3260C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1371600" y="3124200"/>
            <a:ext cx="5791200" cy="20574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895600" y="3124200"/>
            <a:ext cx="2667000" cy="198120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</p:cNvCxnSpPr>
          <p:nvPr/>
        </p:nvCxnSpPr>
        <p:spPr>
          <a:xfrm flipH="1">
            <a:off x="4343400" y="3063239"/>
            <a:ext cx="38100" cy="2042161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971800" y="3048000"/>
            <a:ext cx="2819400" cy="21336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447800" y="3200400"/>
            <a:ext cx="5867400" cy="1905000"/>
          </a:xfrm>
          <a:prstGeom prst="straightConnector1">
            <a:avLst/>
          </a:prstGeom>
          <a:ln>
            <a:solidFill>
              <a:srgbClr val="F1412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73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990600"/>
            <a:ext cx="4038600" cy="5486400"/>
          </a:xfrm>
          <a:prstGeom prst="rect">
            <a:avLst/>
          </a:prstGeom>
          <a:ln>
            <a:solidFill>
              <a:srgbClr val="F14124"/>
            </a:solidFill>
          </a:ln>
        </p:spPr>
      </p:pic>
      <p:sp>
        <p:nvSpPr>
          <p:cNvPr id="7" name="Right Arrow 6"/>
          <p:cNvSpPr/>
          <p:nvPr/>
        </p:nvSpPr>
        <p:spPr>
          <a:xfrm flipV="1">
            <a:off x="5562600" y="1905000"/>
            <a:ext cx="1905000" cy="762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1676400" y="4419600"/>
            <a:ext cx="25146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141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1676400" y="2819400"/>
            <a:ext cx="25146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141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937" y="4267200"/>
            <a:ext cx="4572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1676400"/>
            <a:ext cx="4572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2590800"/>
            <a:ext cx="4572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191000"/>
            <a:ext cx="1447800" cy="58477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FFFFFF"/>
                </a:solidFill>
                <a:latin typeface="DFPBiaoKaiW5-ZhuIn"/>
                <a:ea typeface="DFPBiaoKaiW5-ZhuIn"/>
                <a:cs typeface="DFPBiaoKaiW5-ZhuIn"/>
              </a:rPr>
              <a:t>子葉</a:t>
            </a:r>
            <a:endParaRPr lang="en-US" sz="3200" dirty="0">
              <a:solidFill>
                <a:srgbClr val="FFFFFF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01000" y="1600200"/>
            <a:ext cx="1447800" cy="58477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FFFFFF"/>
                </a:solidFill>
                <a:latin typeface="DFPBiaoKaiW5-ZhuIn"/>
                <a:ea typeface="DFPBiaoKaiW5-ZhuIn"/>
                <a:cs typeface="DFPBiaoKaiW5-ZhuIn"/>
              </a:rPr>
              <a:t>種皮</a:t>
            </a:r>
            <a:endParaRPr lang="en-US" sz="3200" dirty="0">
              <a:solidFill>
                <a:srgbClr val="FFFFFF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2514600"/>
            <a:ext cx="1447800" cy="58477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FFFFFF"/>
                </a:solidFill>
                <a:latin typeface="DFPBiaoKaiW5-ZhuIn"/>
                <a:ea typeface="DFPBiaoKaiW5-ZhuIn"/>
                <a:cs typeface="DFPBiaoKaiW5-ZhuIn"/>
              </a:rPr>
              <a:t>胚芽</a:t>
            </a:r>
            <a:endParaRPr lang="en-US" sz="3200" dirty="0">
              <a:solidFill>
                <a:srgbClr val="FFFFFF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圖中字母是種</a:t>
            </a:r>
            <a:r>
              <a:rPr lang="zh-TW" altLang="en-US" sz="3200" dirty="0" smtClean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的哪一個部分？</a:t>
            </a:r>
            <a:endParaRPr lang="en-US" sz="3200" dirty="0" smtClean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2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4495800" cy="47244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x-none" sz="4800" dirty="0">
                <a:latin typeface="DFPBiaoKaiW5-ZhuIn"/>
                <a:ea typeface="DFPBiaoKaiW5-ZhuIn"/>
                <a:cs typeface="DFPBiaoKaiW5-ZhuIn"/>
              </a:rPr>
              <a:t>植物利用水、二氧化碳和陽光行光合作用後，</a:t>
            </a:r>
            <a:r>
              <a:rPr lang="x-none" sz="4800" dirty="0" smtClean="0">
                <a:latin typeface="DFPBiaoKaiW5-ZhuIn"/>
                <a:ea typeface="DFPBiaoKaiW5-ZhuIn"/>
                <a:cs typeface="DFPBiaoKaiW5-ZhuIn"/>
              </a:rPr>
              <a:t>會製造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什麼</a:t>
            </a:r>
            <a:r>
              <a:rPr lang="x-none" sz="4800" dirty="0" smtClean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48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426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Lesson 3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57912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氧氣</a:t>
            </a:r>
            <a:endParaRPr lang="en-US" altLang="zh-TW" sz="48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990600"/>
            <a:ext cx="39751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066800"/>
            <a:ext cx="4648200" cy="4572000"/>
          </a:xfrm>
        </p:spPr>
        <p:txBody>
          <a:bodyPr>
            <a:normAutofit fontScale="92500" lnSpcReduction="20000"/>
          </a:bodyPr>
          <a:lstStyle/>
          <a:p>
            <a:r>
              <a:rPr lang="x-none" sz="5700" dirty="0" smtClean="0">
                <a:latin typeface="DFPBiaoKaiW5-ZhuIn"/>
                <a:ea typeface="DFPBiaoKaiW5-ZhuIn"/>
                <a:cs typeface="DFPBiaoKaiW5-ZhuIn"/>
              </a:rPr>
              <a:t>植物</a:t>
            </a:r>
            <a:r>
              <a:rPr lang="zh-TW" altLang="en-US" sz="5700" dirty="0" smtClean="0">
                <a:latin typeface="DFPBiaoKaiW5-ZhuIn"/>
                <a:ea typeface="DFPBiaoKaiW5-ZhuIn"/>
                <a:cs typeface="DFPBiaoKaiW5-ZhuIn"/>
              </a:rPr>
              <a:t>利用</a:t>
            </a:r>
            <a:r>
              <a:rPr lang="x-none" sz="5700" dirty="0" smtClean="0">
                <a:latin typeface="DFPBiaoKaiW5-ZhuIn"/>
                <a:ea typeface="DFPBiaoKaiW5-ZhuIn"/>
                <a:cs typeface="DFPBiaoKaiW5-ZhuIn"/>
              </a:rPr>
              <a:t>陽光</a:t>
            </a:r>
            <a:r>
              <a:rPr lang="zh-TW" altLang="en-US" sz="5700" dirty="0" smtClean="0">
                <a:latin typeface="DFPBiaoKaiW5-ZhuIn"/>
                <a:ea typeface="DFPBiaoKaiW5-ZhuIn"/>
                <a:cs typeface="DFPBiaoKaiW5-ZhuIn"/>
              </a:rPr>
              <a:t>、</a:t>
            </a:r>
            <a:r>
              <a:rPr lang="x-none" sz="5700" dirty="0">
                <a:latin typeface="DFPBiaoKaiW5-ZhuIn"/>
                <a:ea typeface="DFPBiaoKaiW5-ZhuIn"/>
                <a:cs typeface="DFPBiaoKaiW5-ZhuIn"/>
              </a:rPr>
              <a:t>水</a:t>
            </a:r>
            <a:endParaRPr lang="en-US" sz="57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zh-TW" altLang="en-US" sz="5700" b="1" dirty="0" smtClean="0"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x-none" sz="5700" dirty="0" smtClean="0">
                <a:latin typeface="DFPBiaoKaiW5-ZhuIn"/>
                <a:ea typeface="DFPBiaoKaiW5-ZhuIn"/>
                <a:cs typeface="DFPBiaoKaiW5-ZhuIn"/>
              </a:rPr>
              <a:t>二氧化碳製造食物</a:t>
            </a:r>
            <a:r>
              <a:rPr lang="zh-TW" altLang="en-US" sz="5700" dirty="0" smtClean="0">
                <a:latin typeface="DFPBiaoKaiW5-ZhuIn"/>
                <a:ea typeface="DFPBiaoKaiW5-ZhuIn"/>
                <a:cs typeface="DFPBiaoKaiW5-ZhuIn"/>
              </a:rPr>
              <a:t>的過程是什麼？</a:t>
            </a:r>
            <a:endParaRPr lang="en-US" sz="57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endParaRPr lang="en-US" sz="8400" dirty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endParaRPr lang="en-US" sz="8400" dirty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endParaRPr lang="en-US" sz="4800" dirty="0">
              <a:latin typeface="BiauKai"/>
              <a:ea typeface="BiauKai"/>
              <a:cs typeface="BiauKai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443" y="0"/>
            <a:ext cx="2971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56388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photosythesis</a:t>
            </a:r>
            <a:r>
              <a:rPr 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x-none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光合作用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143000"/>
            <a:ext cx="3632145" cy="379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066800"/>
            <a:ext cx="7772400" cy="2286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植物利用葉</a:t>
            </a:r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子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裡的什麼來幫助它行光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合作用？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44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2514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" y="5715000"/>
            <a:ext cx="567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葉綠素</a:t>
            </a: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chlorophyll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3048000"/>
            <a:ext cx="3251200" cy="242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1430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特性的定義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definition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是什麼</a:t>
            </a:r>
            <a:r>
              <a:rPr lang="x-none" sz="36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00" y="152400"/>
            <a:ext cx="2819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2286000"/>
            <a:ext cx="6172200" cy="3288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2800" dirty="0">
                <a:latin typeface="DFPBiaoKaiW5-ZhuIn"/>
                <a:ea typeface="DFPBiaoKaiW5-ZhuIn"/>
                <a:cs typeface="DFPBiaoKaiW5-ZhuIn"/>
              </a:rPr>
              <a:t>質地 （</a:t>
            </a:r>
            <a:r>
              <a:rPr lang="en-US" sz="2800" dirty="0">
                <a:latin typeface="DFPBiaoKaiW5-ZhuIn"/>
                <a:ea typeface="DFPBiaoKaiW5-ZhuIn"/>
                <a:cs typeface="DFPBiaoKaiW5-ZhuIn"/>
              </a:rPr>
              <a:t>texture</a:t>
            </a:r>
            <a:r>
              <a:rPr lang="x-none" sz="28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en-US" sz="28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2800" dirty="0">
                <a:latin typeface="DFPBiaoKaiW5-ZhuIn"/>
                <a:ea typeface="DFPBiaoKaiW5-ZhuIn"/>
                <a:cs typeface="DFPBiaoKaiW5-ZhuIn"/>
              </a:rPr>
              <a:t>氣味 （</a:t>
            </a:r>
            <a:r>
              <a:rPr lang="en-US" sz="2800" dirty="0">
                <a:latin typeface="DFPBiaoKaiW5-ZhuIn"/>
                <a:ea typeface="DFPBiaoKaiW5-ZhuIn"/>
                <a:cs typeface="DFPBiaoKaiW5-ZhuIn"/>
              </a:rPr>
              <a:t>smell</a:t>
            </a:r>
            <a:r>
              <a:rPr lang="x-none" sz="2800" dirty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2800" dirty="0" smtClean="0">
                <a:latin typeface="DFPBiaoKaiW5-ZhuIn"/>
                <a:ea typeface="DFPBiaoKaiW5-ZhuIn"/>
                <a:cs typeface="DFPBiaoKaiW5-ZhuIn"/>
              </a:rPr>
              <a:t>顏色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大小和形狀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DFPBiaoKaiW5-ZhuIn"/>
                <a:ea typeface="DFPBiaoKaiW5-ZhuIn"/>
                <a:cs typeface="DFPBiaoKaiW5-ZhuIn"/>
              </a:rPr>
              <a:t>e. </a:t>
            </a:r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5791200"/>
            <a:ext cx="2327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e. </a:t>
            </a:r>
            <a:r>
              <a:rPr lang="zh-TW" altLang="en-US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2133600"/>
            <a:ext cx="2301652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4267200"/>
            <a:ext cx="2235200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0" y="4343400"/>
            <a:ext cx="1866900" cy="1612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800" y="2057400"/>
            <a:ext cx="2209800" cy="189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281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458200" cy="99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天平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balance 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是用來</a:t>
            </a:r>
            <a:r>
              <a:rPr lang="x-none" sz="3600" dirty="0">
                <a:latin typeface="DFPBiaoKaiW5-PoIn1"/>
                <a:ea typeface="DFPBiaoKaiW5-PoIn1"/>
                <a:cs typeface="DFPBiaoKaiW5-PoIn1"/>
              </a:rPr>
              <a:t>量</a:t>
            </a:r>
            <a:r>
              <a:rPr lang="x-none" sz="3600" dirty="0">
                <a:latin typeface="DFPBiaoKaiW5-ZhuIn"/>
                <a:ea typeface="DFPBiaoKaiW5-ZhuIn"/>
                <a:cs typeface="DFPBiaoKaiW5-ZhuIn"/>
              </a:rPr>
              <a:t>什麼？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981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251460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長度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 length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質量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 mass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速度</a:t>
            </a: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 speed</a:t>
            </a:r>
          </a:p>
          <a:p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5399748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44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質量</a:t>
            </a:r>
            <a:r>
              <a:rPr lang="en-US" sz="44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4400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mass</a:t>
            </a: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048000"/>
            <a:ext cx="3289300" cy="245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8534400" cy="1752600"/>
          </a:xfrm>
        </p:spPr>
        <p:txBody>
          <a:bodyPr>
            <a:normAutofit/>
          </a:bodyPr>
          <a:lstStyle/>
          <a:p>
            <a:pPr lvl="0"/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種子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泡水後會有什麼改變</a:t>
            </a:r>
            <a:r>
              <a:rPr lang="x-none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44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467"/>
            <a:ext cx="2209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1843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5800" y="2590800"/>
            <a:ext cx="4572000" cy="30059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種子變重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種皮脫落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x-none" sz="3200" dirty="0">
                <a:latin typeface="DFPBiaoKaiW5-ZhuIn"/>
                <a:ea typeface="DFPBiaoKaiW5-ZhuIn"/>
                <a:cs typeface="DFPBiaoKaiW5-ZhuIn"/>
              </a:rPr>
              <a:t>種子變大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32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2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5638800"/>
            <a:ext cx="762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4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d. </a:t>
            </a:r>
            <a:r>
              <a:rPr lang="zh-TW" altLang="en-US" sz="4400" dirty="0" smtClean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以上</a:t>
            </a:r>
            <a:r>
              <a:rPr lang="zh-TW" altLang="en-US" sz="4400" dirty="0">
                <a:solidFill>
                  <a:srgbClr val="F14124"/>
                </a:solidFill>
                <a:latin typeface="DFPBiaoKaiW5-ZhuIn"/>
                <a:ea typeface="DFPBiaoKaiW5-ZhuIn"/>
                <a:cs typeface="DFPBiaoKaiW5-ZhuIn"/>
              </a:rPr>
              <a:t>皆是</a:t>
            </a:r>
            <a:endParaRPr lang="en-US" sz="4400" dirty="0">
              <a:solidFill>
                <a:srgbClr val="F14124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2590800"/>
            <a:ext cx="28067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14479</TotalTime>
  <Words>537</Words>
  <Application>Microsoft Macintosh PowerPoint</Application>
  <PresentationFormat>On-screen Show (4:3)</PresentationFormat>
  <Paragraphs>266</Paragraphs>
  <Slides>26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Slipstream</vt:lpstr>
      <vt:lpstr>Jeopardy</vt:lpstr>
      <vt:lpstr>A-F 各是植物結構的哪一個部分？</vt:lpstr>
      <vt:lpstr>PowerPoint Presentation</vt:lpstr>
      <vt:lpstr>Lesson 3 </vt:lpstr>
      <vt:lpstr>400</vt:lpstr>
      <vt:lpstr>100</vt:lpstr>
      <vt:lpstr>100</vt:lpstr>
      <vt:lpstr>200</vt:lpstr>
      <vt:lpstr>200</vt:lpstr>
      <vt:lpstr>200</vt:lpstr>
      <vt:lpstr>200</vt:lpstr>
      <vt:lpstr>200</vt:lpstr>
      <vt:lpstr>200</vt:lpstr>
      <vt:lpstr>Lesson 4 </vt:lpstr>
      <vt:lpstr>300</vt:lpstr>
      <vt:lpstr>300</vt:lpstr>
      <vt:lpstr>300</vt:lpstr>
      <vt:lpstr>300</vt:lpstr>
      <vt:lpstr>PowerPoint Presentation</vt:lpstr>
      <vt:lpstr>400</vt:lpstr>
      <vt:lpstr>400</vt:lpstr>
      <vt:lpstr>400</vt:lpstr>
      <vt:lpstr>400</vt:lpstr>
      <vt:lpstr>PowerPoint Presentation</vt:lpstr>
      <vt:lpstr>PowerPoint Presentation</vt:lpstr>
      <vt:lpstr>PowerPoint Presentation</vt:lpstr>
    </vt:vector>
  </TitlesOfParts>
  <Company>Meyerholz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Meyerholz</dc:creator>
  <cp:lastModifiedBy>Meyerholz</cp:lastModifiedBy>
  <cp:revision>99</cp:revision>
  <dcterms:created xsi:type="dcterms:W3CDTF">2011-10-20T04:13:33Z</dcterms:created>
  <dcterms:modified xsi:type="dcterms:W3CDTF">2015-09-25T15:20:13Z</dcterms:modified>
</cp:coreProperties>
</file>